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299" r:id="rId4"/>
    <p:sldId id="317" r:id="rId5"/>
    <p:sldId id="329" r:id="rId6"/>
    <p:sldId id="318" r:id="rId7"/>
    <p:sldId id="323" r:id="rId8"/>
    <p:sldId id="319" r:id="rId9"/>
    <p:sldId id="322" r:id="rId10"/>
    <p:sldId id="321" r:id="rId11"/>
    <p:sldId id="320" r:id="rId12"/>
    <p:sldId id="325" r:id="rId13"/>
    <p:sldId id="330" r:id="rId14"/>
    <p:sldId id="326" r:id="rId15"/>
    <p:sldId id="328" r:id="rId16"/>
    <p:sldId id="327" r:id="rId17"/>
    <p:sldId id="332" r:id="rId18"/>
    <p:sldId id="331" r:id="rId19"/>
    <p:sldId id="334" r:id="rId20"/>
    <p:sldId id="333" r:id="rId21"/>
    <p:sldId id="30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CBC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980" autoAdjust="0"/>
    <p:restoredTop sz="94660"/>
  </p:normalViewPr>
  <p:slideViewPr>
    <p:cSldViewPr snapToGrid="0">
      <p:cViewPr varScale="1">
        <p:scale>
          <a:sx n="57" d="100"/>
          <a:sy n="57" d="100"/>
        </p:scale>
        <p:origin x="-90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tv\Desktop\&#1052;&#1054;&#1071;\&#1055;&#1088;&#1077;&#1079;&#1077;&#1085;&#1090;&#1072;&#1094;&#1080;&#1080;\&#1082;%20&#1084;&#1086;&#1085;&#1080;&#1090;&#1086;&#1088;&#1080;&#1085;&#1075;&#1091;%20&#1087;&#1086;%20&#1085;&#1072;&#1088;&#1082;&#1086;&#1089;&#1080;&#1090;&#1091;&#1072;&#1094;&#1080;&#1080;%20&#1040;&#1053;&#1050;%20&#1050;&#1091;&#1079;&#1073;&#1072;&#1089;&#1089;&#1072;%202023\&#1044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tv\Desktop\&#1052;&#1054;&#1071;\&#1055;&#1088;&#1077;&#1079;&#1077;&#1085;&#1090;&#1072;&#1094;&#1080;&#1080;\&#1082;%20&#1084;&#1086;&#1085;&#1080;&#1090;&#1086;&#1088;&#1080;&#1085;&#1075;&#1091;%20&#1087;&#1086;%20&#1085;&#1072;&#1088;&#1082;&#1086;&#1089;&#1080;&#1090;&#1091;&#1072;&#1094;&#1080;&#1080;%20&#1040;&#1053;&#1050;%20&#1050;&#1091;&#1079;&#1073;&#1072;&#1089;&#1089;&#1072;%202023\&#1044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tv\Desktop\&#1052;&#1054;&#1071;\&#1055;&#1088;&#1077;&#1079;&#1077;&#1085;&#1090;&#1072;&#1094;&#1080;&#1080;\&#1082;%20&#1084;&#1086;&#1085;&#1080;&#1090;&#1086;&#1088;&#1080;&#1085;&#1075;&#1091;%20&#1087;&#1086;%20&#1085;&#1072;&#1088;&#1082;&#1086;&#1089;&#1080;&#1090;&#1091;&#1072;&#1094;&#1080;&#1080;%20&#1040;&#1053;&#1050;%20&#1050;&#1091;&#1079;&#1073;&#1072;&#1089;&#1089;&#1072;%202023\&#1044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400" b="1" i="0" u="none" strike="noStrike" kern="1200" cap="all" spc="0" baseline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i="0" u="none" strike="noStrike" kern="1200" cap="all" spc="0" baseline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400" b="1" i="0" u="none" strike="noStrike" kern="1200" cap="all" spc="0" baseline="0" dirty="0">
                <a:solidFill>
                  <a:srgbClr val="2F5597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ВПЕРВЫЕ В ЖИЗНИ</a:t>
            </a:r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7.2136482939632623E-2"/>
          <c:y val="0.13921296296296304"/>
          <c:w val="0.90286351706036749"/>
          <c:h val="0.64143336249635452"/>
        </c:manualLayout>
      </c:layout>
      <c:lineChart>
        <c:grouping val="standard"/>
        <c:ser>
          <c:idx val="0"/>
          <c:order val="0"/>
          <c:tx>
            <c:strRef>
              <c:f>Sheet1!$J$33</c:f>
              <c:strCache>
                <c:ptCount val="1"/>
                <c:pt idx="0">
                  <c:v>Кемеровская область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3680664916885486E-2"/>
                  <c:y val="-1.3888888888888904E-2"/>
                </c:manualLayout>
              </c:layout>
              <c:tx>
                <c:rich>
                  <a:bodyPr/>
                  <a:lstStyle/>
                  <a:p>
                    <a:fld id="{801729DC-C39E-4238-928C-F8823A470930}" type="VALUE">
                      <a:rPr lang="en-US" sz="110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13D-420E-9BF6-AA852F4AE242}"/>
                </c:ext>
              </c:extLst>
            </c:dLbl>
            <c:dLbl>
              <c:idx val="1"/>
              <c:layout>
                <c:manualLayout>
                  <c:x val="-5.684033245844277E-2"/>
                  <c:y val="5.555555555555554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00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2374554-A22F-4A8F-98E3-7D83F84CB729}" type="VALUE">
                      <a:rPr lang="en-US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 algn="ctr" rtl="0">
                        <a:defRPr lang="en-US" sz="1100" b="1" i="0" u="none" strike="noStrike" kern="1200" baseline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13D-420E-9BF6-AA852F4AE242}"/>
                </c:ext>
              </c:extLst>
            </c:dLbl>
            <c:dLbl>
              <c:idx val="2"/>
              <c:layout>
                <c:manualLayout>
                  <c:x val="-3.888888888888889E-2"/>
                  <c:y val="-5.555555555555554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ru-RU" sz="1100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80E7F235-5BC3-4A44-AB85-EC5FA01B99BC}" type="VALUE">
                      <a:rPr lang="en-US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 algn="ctr" rtl="0">
                        <a:defRPr lang="ru-RU" sz="1100" b="1" i="0" u="none" strike="noStrike" kern="1200" baseline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13D-420E-9BF6-AA852F4AE242}"/>
                </c:ext>
              </c:extLst>
            </c:dLbl>
            <c:dLbl>
              <c:idx val="3"/>
              <c:layout>
                <c:manualLayout>
                  <c:x val="-4.2013998250218801E-2"/>
                  <c:y val="-2.777777777777781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ru-RU" sz="1100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029BCBEF-E1C2-4DFD-9E4D-0C2C7E5C251C}" type="VALUE">
                      <a:rPr lang="en-US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 algn="ctr" rtl="0">
                        <a:defRPr lang="ru-RU" sz="1100" b="1" i="0" u="none" strike="noStrike" kern="1200" baseline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13D-420E-9BF6-AA852F4AE242}"/>
                </c:ext>
              </c:extLst>
            </c:dLbl>
            <c:dLbl>
              <c:idx val="4"/>
              <c:layout>
                <c:manualLayout>
                  <c:x val="-8.6806649168855009E-3"/>
                  <c:y val="-9.259259259259312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ru-RU" sz="1100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E95F322-C133-4130-87C7-16C7E08DC1BC}" type="VALUE">
                      <a:rPr lang="en-US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pPr algn="ctr" rtl="0">
                        <a:defRPr lang="ru-RU" sz="1100" b="1" i="0" u="none" strike="noStrike" kern="1200" baseline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13D-420E-9BF6-AA852F4AE2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Sheet1!$I$34:$I$38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Sheet1!$J$34:$J$38</c:f>
              <c:numCache>
                <c:formatCode>General</c:formatCode>
                <c:ptCount val="5"/>
                <c:pt idx="0">
                  <c:v>12.1</c:v>
                </c:pt>
                <c:pt idx="1">
                  <c:v>13.8</c:v>
                </c:pt>
                <c:pt idx="2">
                  <c:v>12</c:v>
                </c:pt>
                <c:pt idx="3">
                  <c:v>11.2</c:v>
                </c:pt>
                <c:pt idx="4">
                  <c:v>10.200000000000001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13D-420E-9BF6-AA852F4AE242}"/>
            </c:ext>
          </c:extLst>
        </c:ser>
        <c:ser>
          <c:idx val="1"/>
          <c:order val="1"/>
          <c:tx>
            <c:strRef>
              <c:f>Sheet1!$K$33</c:f>
              <c:strCache>
                <c:ptCount val="1"/>
                <c:pt idx="0">
                  <c:v>СФО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9132108486439216E-2"/>
                  <c:y val="-4.6296296296296335E-2"/>
                </c:manualLayout>
              </c:layout>
              <c:tx>
                <c:rich>
                  <a:bodyPr/>
                  <a:lstStyle/>
                  <a:p>
                    <a:fld id="{615728DC-3245-410E-BCF1-1C13F4B7A271}" type="VALUE">
                      <a:rPr lang="en-US" sz="1050" b="1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13D-420E-9BF6-AA852F4AE242}"/>
                </c:ext>
              </c:extLst>
            </c:dLbl>
            <c:dLbl>
              <c:idx val="1"/>
              <c:layout>
                <c:manualLayout>
                  <c:x val="-5.1284776902887186E-2"/>
                  <c:y val="-5.09259259259259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1" i="0" u="none" strike="noStrike" kern="1200" baseline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5DD3708F-83A9-442B-814D-1C3FC5E81556}" type="VALUE">
                      <a:rPr lang="en-US">
                        <a:solidFill>
                          <a:schemeClr val="accent2"/>
                        </a:solidFill>
                      </a:rPr>
                      <a:pPr algn="ctr" rtl="0">
                        <a:defRPr lang="en-US" sz="1050" b="1" i="0" u="none" strike="noStrike" kern="1200" baseline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13D-420E-9BF6-AA852F4AE242}"/>
                </c:ext>
              </c:extLst>
            </c:dLbl>
            <c:dLbl>
              <c:idx val="2"/>
              <c:layout>
                <c:manualLayout>
                  <c:x val="-4.5729221347331643E-2"/>
                  <c:y val="4.166666666666668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1" i="0" u="none" strike="noStrike" kern="1200" baseline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F8B8A6D-58F9-44E9-B67A-5A65AC580E0B}" type="VALUE">
                      <a:rPr lang="en-US">
                        <a:solidFill>
                          <a:schemeClr val="accent2"/>
                        </a:solidFill>
                      </a:rPr>
                      <a:pPr algn="ctr" rtl="0">
                        <a:defRPr lang="en-US" sz="1050" b="1" i="0" u="none" strike="noStrike" kern="1200" baseline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13D-420E-9BF6-AA852F4AE242}"/>
                </c:ext>
              </c:extLst>
            </c:dLbl>
            <c:dLbl>
              <c:idx val="3"/>
              <c:layout>
                <c:manualLayout>
                  <c:x val="-3.5243219597550349E-2"/>
                  <c:y val="-4.166666666666671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ru-RU" sz="1050" b="1" i="0" u="none" strike="noStrike" kern="1200" baseline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28A5785-50E0-4B13-8C88-BB29690A596B}" type="VALUE">
                      <a:rPr lang="en-US">
                        <a:solidFill>
                          <a:schemeClr val="accent2"/>
                        </a:solidFill>
                      </a:rPr>
                      <a:pPr algn="ctr" rtl="0">
                        <a:defRPr lang="ru-RU" sz="1050" b="1" i="0" u="none" strike="noStrike" kern="1200" baseline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13D-420E-9BF6-AA852F4AE2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Sheet1!$I$34:$I$38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Sheet1!$K$34:$K$38</c:f>
              <c:numCache>
                <c:formatCode>General</c:formatCode>
                <c:ptCount val="5"/>
                <c:pt idx="0">
                  <c:v>14.7</c:v>
                </c:pt>
                <c:pt idx="1">
                  <c:v>13.7</c:v>
                </c:pt>
                <c:pt idx="2">
                  <c:v>11.3</c:v>
                </c:pt>
                <c:pt idx="3">
                  <c:v>12.8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13D-420E-9BF6-AA852F4AE242}"/>
            </c:ext>
          </c:extLst>
        </c:ser>
        <c:ser>
          <c:idx val="2"/>
          <c:order val="2"/>
          <c:tx>
            <c:strRef>
              <c:f>Sheet1!$L$33</c:f>
              <c:strCache>
                <c:ptCount val="1"/>
                <c:pt idx="0">
                  <c:v>РФ</c:v>
                </c:pt>
              </c:strCache>
            </c:strRef>
          </c:tx>
          <c:spPr>
            <a:ln w="3492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135433070866147E-2"/>
                  <c:y val="0"/>
                </c:manualLayout>
              </c:layout>
              <c:tx>
                <c:rich>
                  <a:bodyPr/>
                  <a:lstStyle/>
                  <a:p>
                    <a:fld id="{A980703C-3DE9-490C-8554-CAC89AE4B989}" type="VALUE">
                      <a:rPr lang="en-US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13D-420E-9BF6-AA852F4AE242}"/>
                </c:ext>
              </c:extLst>
            </c:dLbl>
            <c:dLbl>
              <c:idx val="1"/>
              <c:layout>
                <c:manualLayout>
                  <c:x val="-4.1840332458442694E-2"/>
                  <c:y val="5.5555555555555546E-2"/>
                </c:manualLayout>
              </c:layout>
              <c:tx>
                <c:rich>
                  <a:bodyPr/>
                  <a:lstStyle/>
                  <a:p>
                    <a:fld id="{6A950799-3155-40C9-B3AA-6474C1BE4A9F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C13D-420E-9BF6-AA852F4AE242}"/>
                </c:ext>
              </c:extLst>
            </c:dLbl>
            <c:dLbl>
              <c:idx val="2"/>
              <c:layout>
                <c:manualLayout>
                  <c:x val="-4.1840332458442812E-2"/>
                  <c:y val="5.0925925925925944E-2"/>
                </c:manualLayout>
              </c:layout>
              <c:tx>
                <c:rich>
                  <a:bodyPr/>
                  <a:lstStyle/>
                  <a:p>
                    <a:fld id="{A899B06F-0846-424E-A473-3A156C288F07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13D-420E-9BF6-AA852F4AE242}"/>
                </c:ext>
              </c:extLst>
            </c:dLbl>
            <c:dLbl>
              <c:idx val="3"/>
              <c:layout>
                <c:manualLayout>
                  <c:x val="-4.1840332458442694E-2"/>
                  <c:y val="4.6296296296296335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13D-420E-9BF6-AA852F4AE2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Sheet1!$I$34:$I$38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Sheet1!$L$34:$L$38</c:f>
              <c:numCache>
                <c:formatCode>General</c:formatCode>
                <c:ptCount val="5"/>
                <c:pt idx="0">
                  <c:v>10.200000000000001</c:v>
                </c:pt>
                <c:pt idx="1">
                  <c:v>9.9</c:v>
                </c:pt>
                <c:pt idx="2">
                  <c:v>8.5</c:v>
                </c:pt>
                <c:pt idx="3">
                  <c:v>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C13D-420E-9BF6-AA852F4AE242}"/>
            </c:ext>
          </c:extLst>
        </c:ser>
        <c:dLbls>
          <c:showVal val="1"/>
        </c:dLbls>
        <c:marker val="1"/>
        <c:axId val="96578560"/>
        <c:axId val="96412416"/>
      </c:lineChart>
      <c:catAx>
        <c:axId val="965785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96412416"/>
        <c:crosses val="autoZero"/>
        <c:auto val="1"/>
        <c:lblAlgn val="ctr"/>
        <c:lblOffset val="100"/>
      </c:catAx>
      <c:valAx>
        <c:axId val="96412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965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i="0" cap="all" baseline="0" dirty="0">
                <a:solidFill>
                  <a:srgbClr val="2F559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  <a:endParaRPr lang="ru-RU" sz="1400" b="1" dirty="0">
              <a:solidFill>
                <a:srgbClr val="2F559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3827777777777804"/>
          <c:y val="3.2432598080943613E-2"/>
        </c:manualLayout>
      </c:layout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Sheet1!$J$3</c:f>
              <c:strCache>
                <c:ptCount val="1"/>
                <c:pt idx="0">
                  <c:v>Кемеровская область</c:v>
                </c:pt>
              </c:strCache>
            </c:strRef>
          </c:tx>
          <c:spPr>
            <a:ln w="34925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6.8833333333333385E-2"/>
                  <c:y val="-3.7037037037037097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5D-4543-BB4F-DF1277835755}"/>
                </c:ext>
              </c:extLst>
            </c:dLbl>
            <c:dLbl>
              <c:idx val="1"/>
              <c:layout>
                <c:manualLayout>
                  <c:x val="-6.8833333333333441E-2"/>
                  <c:y val="-2.777777777777781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5D-4543-BB4F-DF1277835755}"/>
                </c:ext>
              </c:extLst>
            </c:dLbl>
            <c:dLbl>
              <c:idx val="2"/>
              <c:layout>
                <c:manualLayout>
                  <c:x val="-6.8833333333333385E-2"/>
                  <c:y val="-3.7037037037037056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5D-4543-BB4F-DF1277835755}"/>
                </c:ext>
              </c:extLst>
            </c:dLbl>
            <c:dLbl>
              <c:idx val="3"/>
              <c:layout>
                <c:manualLayout>
                  <c:x val="-6.8833333333333385E-2"/>
                  <c:y val="-4.1666666666666713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5D-4543-BB4F-DF1277835755}"/>
                </c:ext>
              </c:extLst>
            </c:dLbl>
            <c:dLbl>
              <c:idx val="4"/>
              <c:layout>
                <c:manualLayout>
                  <c:x val="-6.883333333333358E-2"/>
                  <c:y val="-3.2407407407407517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5D-4543-BB4F-DF12778357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accen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Sheet1!$I$4:$I$8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Sheet1!$J$4:$J$8</c:f>
              <c:numCache>
                <c:formatCode>General</c:formatCode>
                <c:ptCount val="5"/>
                <c:pt idx="0">
                  <c:v>281.60000000000002</c:v>
                </c:pt>
                <c:pt idx="1">
                  <c:v>246.5</c:v>
                </c:pt>
                <c:pt idx="2">
                  <c:v>226.9</c:v>
                </c:pt>
                <c:pt idx="3">
                  <c:v>222.4</c:v>
                </c:pt>
                <c:pt idx="4">
                  <c:v>215.9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75D-4543-BB4F-DF1277835755}"/>
            </c:ext>
          </c:extLst>
        </c:ser>
        <c:ser>
          <c:idx val="1"/>
          <c:order val="1"/>
          <c:tx>
            <c:strRef>
              <c:f>Sheet1!$K$3</c:f>
              <c:strCache>
                <c:ptCount val="1"/>
                <c:pt idx="0">
                  <c:v>СФО</c:v>
                </c:pt>
              </c:strCache>
            </c:strRef>
          </c:tx>
          <c:spPr>
            <a:ln w="34925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6.8833333333333385E-2"/>
                  <c:y val="-2.777777777777781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75D-4543-BB4F-DF1277835755}"/>
                </c:ext>
              </c:extLst>
            </c:dLbl>
            <c:dLbl>
              <c:idx val="1"/>
              <c:layout>
                <c:manualLayout>
                  <c:x val="-6.8833333333333441E-2"/>
                  <c:y val="-2.777777777777781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75D-4543-BB4F-DF1277835755}"/>
                </c:ext>
              </c:extLst>
            </c:dLbl>
            <c:dLbl>
              <c:idx val="2"/>
              <c:layout>
                <c:manualLayout>
                  <c:x val="-6.6055555555555548E-2"/>
                  <c:y val="-2.3148148148148147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75D-4543-BB4F-DF1277835755}"/>
                </c:ext>
              </c:extLst>
            </c:dLbl>
            <c:dLbl>
              <c:idx val="3"/>
              <c:layout>
                <c:manualLayout>
                  <c:x val="-5.2166666666666701E-2"/>
                  <c:y val="0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75D-4543-BB4F-DF12778357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accent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Sheet1!$I$4:$I$8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Sheet1!$K$4:$K$8</c:f>
              <c:numCache>
                <c:formatCode>General</c:formatCode>
                <c:ptCount val="5"/>
                <c:pt idx="0">
                  <c:v>224.6</c:v>
                </c:pt>
                <c:pt idx="1">
                  <c:v>208.5</c:v>
                </c:pt>
                <c:pt idx="2">
                  <c:v>192.4</c:v>
                </c:pt>
                <c:pt idx="3">
                  <c:v>196.8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75D-4543-BB4F-DF1277835755}"/>
            </c:ext>
          </c:extLst>
        </c:ser>
        <c:ser>
          <c:idx val="2"/>
          <c:order val="2"/>
          <c:tx>
            <c:strRef>
              <c:f>Sheet1!$L$3</c:f>
              <c:strCache>
                <c:ptCount val="1"/>
                <c:pt idx="0">
                  <c:v>РФ</c:v>
                </c:pt>
              </c:strCache>
            </c:strRef>
          </c:tx>
          <c:spPr>
            <a:ln w="34925" cap="rnd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8.1423665791776068E-2"/>
                  <c:y val="3.2407407407407426E-2"/>
                </c:manualLayout>
              </c:layout>
              <c:tx>
                <c:rich>
                  <a:bodyPr/>
                  <a:lstStyle/>
                  <a:p>
                    <a:fld id="{6D635DDA-D956-4632-8640-1F96950DC02F}" type="VALUE">
                      <a:rPr lang="en-US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D75D-4543-BB4F-DF1277835755}"/>
                </c:ext>
              </c:extLst>
            </c:dLbl>
            <c:dLbl>
              <c:idx val="1"/>
              <c:layout>
                <c:manualLayout>
                  <c:x val="-7.3090332458442736E-2"/>
                  <c:y val="2.777777777777781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1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0E6E4A5A-CB56-43AB-8F9F-1BA1367F5D57}" type="VALUE">
                      <a:rPr lang="en-US" sz="1050" b="1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 algn="ctr" rtl="0">
                        <a:defRPr lang="en-US" sz="1050" b="1" i="0" u="none" strike="noStrike" kern="1200" baseline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D75D-4543-BB4F-DF1277835755}"/>
                </c:ext>
              </c:extLst>
            </c:dLbl>
            <c:dLbl>
              <c:idx val="2"/>
              <c:layout>
                <c:manualLayout>
                  <c:x val="-6.2152887139107653E-2"/>
                  <c:y val="2.31481481481481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1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6FC6CDB-76FC-4262-84A4-CA26CDDECB9A}" type="VALUE">
                      <a:rPr lang="en-US" sz="1050" b="1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 algn="ctr" rtl="0">
                        <a:defRPr lang="en-US" sz="1050" b="1" i="0" u="none" strike="noStrike" kern="1200" baseline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75D-4543-BB4F-DF1277835755}"/>
                </c:ext>
              </c:extLst>
            </c:dLbl>
            <c:dLbl>
              <c:idx val="3"/>
              <c:layout>
                <c:manualLayout>
                  <c:x val="-6.4756999125109432E-2"/>
                  <c:y val="2.777777777777781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050" b="1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42433C0-AEE3-4645-9BF8-04D50F978C45}" type="VALUE">
                      <a:rPr lang="en-US" sz="1050" b="1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pPr algn="ctr" rtl="0">
                        <a:defRPr lang="en-US" sz="1050" b="1" i="0" u="none" strike="noStrike" kern="1200" baseline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D75D-4543-BB4F-DF12778357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05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Sheet1!$I$4:$I$8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Sheet1!$L$4:$L$8</c:f>
              <c:numCache>
                <c:formatCode>General</c:formatCode>
                <c:ptCount val="5"/>
                <c:pt idx="0">
                  <c:v>170.7</c:v>
                </c:pt>
                <c:pt idx="1">
                  <c:v>160.9</c:v>
                </c:pt>
                <c:pt idx="2">
                  <c:v>153</c:v>
                </c:pt>
                <c:pt idx="3">
                  <c:v>155.5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D75D-4543-BB4F-DF1277835755}"/>
            </c:ext>
          </c:extLst>
        </c:ser>
        <c:dLbls>
          <c:showVal val="1"/>
        </c:dLbls>
        <c:marker val="1"/>
        <c:axId val="96715136"/>
        <c:axId val="96716672"/>
      </c:lineChart>
      <c:catAx>
        <c:axId val="967151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96716672"/>
        <c:crosses val="autoZero"/>
        <c:auto val="1"/>
        <c:lblAlgn val="ctr"/>
        <c:lblOffset val="100"/>
      </c:catAx>
      <c:valAx>
        <c:axId val="96716672"/>
        <c:scaling>
          <c:orientation val="minMax"/>
        </c:scaling>
        <c:delete val="1"/>
        <c:axPos val="l"/>
        <c:majorGridlines>
          <c:spPr>
            <a:ln>
              <a:solidFill>
                <a:schemeClr val="dk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tickLblPos val="none"/>
        <c:crossAx val="9671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ЧИСЛО ПАЦИЕНТОВ С СИНДРОМОМ ЗАВИСИМОСТИ </a:t>
            </a:r>
          </a:p>
          <a:p>
            <a:pPr>
              <a:defRPr sz="14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НАРКОТИЧЕСКИХ СРЕДСТВ, </a:t>
            </a:r>
          </a:p>
          <a:p>
            <a:pPr>
              <a:defRPr sz="14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200" b="0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СОСТОЯЩИХ ПОД ДИСПАНСЕРНЫМ НАБЛЮДЕНИЕМ в Кемеровской</a:t>
            </a:r>
            <a:r>
              <a:rPr lang="ru-RU" sz="1200" b="0" baseline="0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области</a:t>
            </a:r>
            <a:r>
              <a:rPr lang="ru-RU" sz="1200" b="0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defRPr sz="14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0" dirty="0">
                <a:solidFill>
                  <a:srgbClr val="3B45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100 тыс. населения)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Sheet1!$J$45</c:f>
              <c:strCache>
                <c:ptCount val="1"/>
                <c:pt idx="0">
                  <c:v>Кемеровская область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1.0368066355624676E-2"/>
                  <c:y val="-2.777777777777781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9A-4F97-BA63-7D7851ED97FE}"/>
                </c:ext>
              </c:extLst>
            </c:dLbl>
            <c:dLbl>
              <c:idx val="1"/>
              <c:layout>
                <c:manualLayout>
                  <c:x val="1.6588906168999482E-2"/>
                  <c:y val="-2.777777777777781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9A-4F97-BA63-7D7851ED97FE}"/>
                </c:ext>
              </c:extLst>
            </c:dLbl>
            <c:dLbl>
              <c:idx val="2"/>
              <c:layout>
                <c:manualLayout>
                  <c:x val="6.2208398133748091E-3"/>
                  <c:y val="-5.555555555555551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9A-4F97-BA63-7D7851ED97FE}"/>
                </c:ext>
              </c:extLst>
            </c:dLbl>
            <c:dLbl>
              <c:idx val="3"/>
              <c:layout>
                <c:manualLayout>
                  <c:x val="1.4515292897874458E-2"/>
                  <c:y val="-3.240740740740742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09A-4F97-BA63-7D7851ED97FE}"/>
                </c:ext>
              </c:extLst>
            </c:dLbl>
            <c:dLbl>
              <c:idx val="4"/>
              <c:layout>
                <c:manualLayout>
                  <c:x val="1.4515292897874536E-2"/>
                  <c:y val="-4.629629629629632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09A-4F97-BA63-7D7851ED97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B4555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Sheet1!$I$46:$I$50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Sheet1!$J$46:$J$50</c:f>
              <c:numCache>
                <c:formatCode>General</c:formatCode>
                <c:ptCount val="5"/>
                <c:pt idx="0">
                  <c:v>236</c:v>
                </c:pt>
                <c:pt idx="1">
                  <c:v>213</c:v>
                </c:pt>
                <c:pt idx="2">
                  <c:v>208.3</c:v>
                </c:pt>
                <c:pt idx="3">
                  <c:v>212.2</c:v>
                </c:pt>
                <c:pt idx="4">
                  <c:v>215.4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9A-4F97-BA63-7D7851ED97FE}"/>
            </c:ext>
          </c:extLst>
        </c:ser>
        <c:dLbls>
          <c:showVal val="1"/>
        </c:dLbls>
        <c:shape val="box"/>
        <c:axId val="97196288"/>
        <c:axId val="97198080"/>
        <c:axId val="0"/>
      </c:bar3DChart>
      <c:catAx>
        <c:axId val="97196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97198080"/>
        <c:crosses val="autoZero"/>
        <c:auto val="1"/>
        <c:lblAlgn val="ctr"/>
        <c:lblOffset val="100"/>
      </c:catAx>
      <c:valAx>
        <c:axId val="971980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97196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DA5D5-91C6-4358-B9E8-A3AEB94C6D20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2D709-F006-4C35-B50B-C362A0271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4441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>
            <a:extLst>
              <a:ext uri="{FF2B5EF4-FFF2-40B4-BE49-F238E27FC236}">
                <a16:creationId xmlns:a16="http://schemas.microsoft.com/office/drawing/2014/main" xmlns="" id="{E0450B8C-5AAA-4743-AF22-F85E67B36B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>
            <a:extLst>
              <a:ext uri="{FF2B5EF4-FFF2-40B4-BE49-F238E27FC236}">
                <a16:creationId xmlns:a16="http://schemas.microsoft.com/office/drawing/2014/main" xmlns="" id="{96AF5C84-3B1C-4641-8F90-3D41AF9722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  <p:sp>
        <p:nvSpPr>
          <p:cNvPr id="4100" name="Номер слайда 3">
            <a:extLst>
              <a:ext uri="{FF2B5EF4-FFF2-40B4-BE49-F238E27FC236}">
                <a16:creationId xmlns:a16="http://schemas.microsoft.com/office/drawing/2014/main" xmlns="" id="{A4671822-DAA7-45A4-8FA4-664C810191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7025" indent="-2270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2D6F28-0373-4D45-833C-70FA7FF4F05A}" type="slidenum">
              <a:rPr lang="ru-RU" altLang="ru-RU" sz="1200">
                <a:solidFill>
                  <a:prstClr val="black"/>
                </a:solidFill>
              </a:rPr>
              <a:pPr/>
              <a:t>1</a:t>
            </a:fld>
            <a:endParaRPr lang="ru-RU" altLang="ru-RU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9414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13"/>
              </a:spcBef>
              <a:buClrTx/>
              <a:buFontTx/>
              <a:buNone/>
            </a:pPr>
            <a:fld id="{81B20A02-AB84-4975-A546-521C1DB738AF}" type="slidenum">
              <a:rPr lang="ru-RU" altLang="ru-RU" smtClean="0">
                <a:latin typeface="Calibri" panose="020F0502020204030204" pitchFamily="34" charset="0"/>
              </a:rPr>
              <a:pPr>
                <a:spcBef>
                  <a:spcPts val="13"/>
                </a:spcBef>
                <a:buClrTx/>
                <a:buFontTx/>
                <a:buNone/>
              </a:pPr>
              <a:t>17</a:t>
            </a:fld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952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52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5416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885CD8-1E9F-D098-2383-DF7A5A285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2AC2A9B-6951-81BF-181F-1C926F739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BDBC1AE-F956-0223-A422-7A55E2D02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5E490D-D373-92F5-DA5C-B3B4DDCDD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6F28C76-2D45-F0D0-0B4B-B8FBE13B3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104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CB3FBC-BFE7-99EF-1329-D38C4680C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64F6D5F-3D89-759C-D4EC-4B9EDA958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49B731-F0D6-FC33-1785-5905D05F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7026E2-EB75-42B1-0684-258849AF5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0B06C4-E29D-E576-DCEE-C727F362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603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5DB75A-F5A6-DF65-7AAE-4D57C73B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6E06778-F063-61A0-3639-1CCFA59B4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034ECE-8DBA-DFA1-A8E6-6FAAC469B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4829A6-DA13-20CF-7DC0-3DBA6834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458D7F7-B499-3C91-F1F6-BEA2DD4F1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245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840379-8B47-5C87-C232-BAF831F2D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1975AEB-6535-146F-18C4-C396EB48B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7997B29-557F-C15E-EB65-82C110AAB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283BABD-1962-3ABF-FEA8-F877BD174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D4A52FC-041E-7A61-A811-5AB88455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C9ED550-99DA-1827-4B86-4C633614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0505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21206F-BCF8-756B-786F-9DACF7AB4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24AA2B3-F973-E211-735F-12AD811DA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5AF1386-18AB-CBBE-F898-D8EBEC47E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B1155CB-C0A2-BC5B-A50C-1B19FCDD7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FA48EA2E-0E40-6C1F-1D84-A8D711BECB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A3EB0C2-895C-6F3F-AE36-456B3C2BD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6F135FF-FF5A-6A9E-08B8-7EBE33ECE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78C696F-41F6-D7A3-BA0D-E53DB352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4930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60CB9F-BC65-A538-FA19-0282B4D28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E00DD42-55C6-2D87-5F4A-DCF9DA5D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DD4A071-2474-473A-D7F7-754CC115F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3084A05-E633-7BF8-2598-31BC0B6B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596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B4749DD-5202-717B-96B8-9FDD4579A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6B6A55A-698B-41BF-9500-A9D34CB98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C8F1C45-40BD-18AE-63D0-B830F783B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801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D6EF8A-4D7E-F318-5949-00B3886DA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1BA31C-8451-B154-30F7-018D85B54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0A6F2AA-A2FD-561C-2CD0-AE0222EE5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602D296-BD21-D983-CC2F-5A45E53B8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55C90B5-CC15-78A2-2DAA-2CFFBDAF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2ACEDB4-4D7F-861B-424A-467FA2F60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608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24C247-2049-57A4-609A-84EC6F118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943B7AC-19E4-ACDD-63F2-A13E08515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2BB475F-C009-F6E6-DCED-681C31605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EEAF4F-0D09-1D35-F744-C2E28D39C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F37BCD0-8605-17BF-F8F8-54FB663C1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5BA379F-52C8-6726-36E4-535E13F4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152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C5D4C1-B6E6-D959-3730-6033754A4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81C31A1-CBA0-0CFA-3088-5C3B8ED18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CFB462A-069E-15A2-ED7D-40D36DF36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97092C0-84B2-492A-BF8D-952E9BF7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8D8F768-EA43-F0F4-5A0A-D8508DFA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984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52B4BC2-5A07-B95D-A545-BAB693D95F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5CCA749-B3E1-4FCC-B3E6-BB0531929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A0DB1C9-5BD7-763B-AA9A-62A6F228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9E44FA-0897-FF67-5AC2-8344CA6D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19E7115-1B08-AA71-4155-AF475E39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8014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ACD4EA7-5351-43D2-944C-82350A148C7E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F5DF218-4519-462A-A3AA-F84148921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7777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105A95B-3220-472A-BEC1-8CECC5B39275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EF8A416-3A1F-4F79-8357-E0A7F7C46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355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EBEF816-47EB-40CC-9A93-DE79582F90D5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0C0BE02-C26B-4ECA-8011-C0F4EEF58F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0409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D1FCF2C-92F4-4883-BEAD-E4135F162F29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D6EFD1C-E6C4-4BD2-B090-D1E719A377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1931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8E737DF-F611-4149-8CEF-941D69A0F5C3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71B5E56-FBBB-4E5C-A6FF-3C25499B2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9325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64AEAE3-0635-4CAD-8C16-283F0DF74D67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6FCBEE4-8883-4DF0-86F8-20F29BA5C6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2178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528E3B7-3783-4F67-B5EE-DF4C82077F54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394816-D473-46D7-939E-5F40A0CA77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6680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E79756-289E-430D-8388-AED45A0B7216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0004E7D-9B8B-4A6D-AEB8-2F38E2FE62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213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F22B09F-D5E3-4E8A-9F5E-F063A988B9D2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69C6158-DCFD-46AD-8D7E-2DD1910586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9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64C024-A19C-476D-A768-EF5935D02D6E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A8C238B-0288-4099-BFC9-6D59267D0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6027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2505200-DB8A-4DD2-8595-ED108AA91FC8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449218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3AD7E3-F623-4617-B935-A65D39D40C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5069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4397" cy="2387600"/>
          </a:xfrm>
        </p:spPr>
        <p:txBody>
          <a:bodyPr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43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36990-5909-4861-B5DC-C7A8D31A5C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498706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138C5-8EEC-4DDD-BE61-736E3B1F7B0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057055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5818" cy="2852737"/>
          </a:xfrm>
        </p:spPr>
        <p:txBody>
          <a:bodyPr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581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54" indent="0">
              <a:buNone/>
              <a:defRPr sz="2000"/>
            </a:lvl2pPr>
            <a:lvl3pPr marL="914309" indent="0">
              <a:buNone/>
              <a:defRPr sz="18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FFD18-7027-454F-A066-4E23C07DE5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20124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6820" y="1846263"/>
            <a:ext cx="4950767" cy="40211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9967" y="1846263"/>
            <a:ext cx="4952355" cy="40211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B5314-BA31-4789-91F2-99EBB28F54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40709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5817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5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984" y="1681163"/>
            <a:ext cx="5182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984" y="2505075"/>
            <a:ext cx="518251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F0B8E-0D71-4E1E-9126-399A5EF46C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012521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7B4EB-C6F0-47E7-A3AF-BC7E4F6872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814298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887F0-7DC7-42E9-B4AC-5A077DAE2E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000812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FCCA2-CE74-46FE-9687-2D0EAC6020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60264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470DBE-F626-409C-9042-54E1B462DA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359965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61758-EF08-40EE-9A99-66E810BE7A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8626682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39638" y="287338"/>
            <a:ext cx="2512685" cy="55800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96820" y="287338"/>
            <a:ext cx="7390437" cy="55800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8B576-60B5-44FA-9DCC-A5182DA532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77659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9C9D79-00E7-5D50-2639-54B4D2802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756693-8F97-C2EC-7710-5EAAE2283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015869E-2C8C-8878-2249-211134F4D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0161D-B02F-49DC-A278-627246085BE9}" type="datetimeFigureOut">
              <a:rPr lang="ru-RU" smtClean="0"/>
              <a:pPr/>
              <a:t>23.06.2025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2B3D060-8DA8-D5A7-4F83-FF008244E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F888D7-BAE7-0DC5-BFDE-F7792CF63E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ED222-AA62-44CE-8094-97A93F6CE0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5607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1" y="365126"/>
            <a:ext cx="10515818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126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1" y="1825625"/>
            <a:ext cx="1051581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309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10F17C5D-D65A-439F-B7B7-F2FCC650642A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4" y="6356351"/>
            <a:ext cx="4115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14309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1066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914309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7B4A10CA-D171-4F0C-8705-775480F99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033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1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30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463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61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77" indent="-228577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/>
        </p:nvSpPr>
        <p:spPr bwMode="auto">
          <a:xfrm>
            <a:off x="0" y="6400800"/>
            <a:ext cx="12190412" cy="457200"/>
          </a:xfrm>
          <a:prstGeom prst="rect">
            <a:avLst/>
          </a:prstGeom>
          <a:solidFill>
            <a:srgbClr val="63A53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18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0" y="6334126"/>
            <a:ext cx="12190412" cy="66675"/>
          </a:xfrm>
          <a:prstGeom prst="rect">
            <a:avLst/>
          </a:prstGeom>
          <a:solidFill>
            <a:srgbClr val="99CB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18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96820" y="287338"/>
            <a:ext cx="10055502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заглавия щёлкните мышью</a:t>
            </a:r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6820" y="1846263"/>
            <a:ext cx="10055502" cy="402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800" rIns="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щёлкните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1096821" y="6459539"/>
            <a:ext cx="247141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309" algn="l"/>
                <a:tab pos="1828617" algn="l"/>
                <a:tab pos="2742926" algn="l"/>
                <a:tab pos="3657234" algn="l"/>
                <a:tab pos="4571543" algn="l"/>
                <a:tab pos="5485851" algn="l"/>
                <a:tab pos="6400160" algn="l"/>
                <a:tab pos="7314468" algn="l"/>
                <a:tab pos="8228777" algn="l"/>
                <a:tab pos="9143086" algn="l"/>
                <a:tab pos="10057394" algn="l"/>
              </a:tabLst>
              <a:defRPr sz="9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 defTabSz="449218" fontAlgn="base">
              <a:defRPr/>
            </a:pPr>
            <a:endParaRPr lang="ru-RU" altLang="ru-RU"/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3685695" y="6459539"/>
            <a:ext cx="482219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18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9899949" y="6459539"/>
            <a:ext cx="1309516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309" algn="l"/>
                <a:tab pos="1828617" algn="l"/>
                <a:tab pos="2742926" algn="l"/>
                <a:tab pos="3657234" algn="l"/>
                <a:tab pos="4571543" algn="l"/>
                <a:tab pos="5485851" algn="l"/>
                <a:tab pos="6400160" algn="l"/>
                <a:tab pos="7314468" algn="l"/>
                <a:tab pos="8228777" algn="l"/>
                <a:tab pos="9143086" algn="l"/>
                <a:tab pos="10057394" algn="l"/>
              </a:tabLst>
              <a:defRPr sz="10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 defTabSz="449218" fontAlgn="base">
              <a:defRPr/>
            </a:pPr>
            <a:fld id="{5799E6E1-70E9-4CC1-9791-2C880A26AF87}" type="slidenum">
              <a:rPr lang="ru-RU" altLang="ru-RU" smtClean="0"/>
              <a:pPr defTabSz="449218" fontAlgn="base">
                <a:defRPr/>
              </a:pPr>
              <a:t>‹#›</a:t>
            </a:fld>
            <a:endParaRPr lang="ru-RU" altLang="ru-RU"/>
          </a:p>
        </p:txBody>
      </p:sp>
      <p:sp>
        <p:nvSpPr>
          <p:cNvPr id="2057" name="Line 8"/>
          <p:cNvSpPr>
            <a:spLocks noChangeShapeType="1"/>
          </p:cNvSpPr>
          <p:nvPr/>
        </p:nvSpPr>
        <p:spPr bwMode="auto">
          <a:xfrm>
            <a:off x="1193645" y="1738314"/>
            <a:ext cx="9965027" cy="1587"/>
          </a:xfrm>
          <a:prstGeom prst="line">
            <a:avLst/>
          </a:prstGeom>
          <a:noFill/>
          <a:ln w="6480">
            <a:solidFill>
              <a:srgbClr val="7F7F7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449218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56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 kern="1200">
          <a:solidFill>
            <a:srgbClr val="404040"/>
          </a:solidFill>
          <a:latin typeface="+mj-lt"/>
          <a:ea typeface="+mj-ea"/>
          <a:cs typeface="+mj-cs"/>
        </a:defRPr>
      </a:lvl1pPr>
      <a:lvl2pPr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404040"/>
          </a:solidFill>
          <a:latin typeface="Calibri Light" panose="020F0302020204030204" pitchFamily="34" charset="0"/>
          <a:cs typeface="Tahoma" panose="020B0604030504040204" pitchFamily="34" charset="0"/>
        </a:defRPr>
      </a:lvl2pPr>
      <a:lvl3pPr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404040"/>
          </a:solidFill>
          <a:latin typeface="Calibri Light" panose="020F0302020204030204" pitchFamily="34" charset="0"/>
          <a:cs typeface="Tahoma" panose="020B0604030504040204" pitchFamily="34" charset="0"/>
        </a:defRPr>
      </a:lvl3pPr>
      <a:lvl4pPr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404040"/>
          </a:solidFill>
          <a:latin typeface="Calibri Light" panose="020F0302020204030204" pitchFamily="34" charset="0"/>
          <a:cs typeface="Tahoma" panose="020B0604030504040204" pitchFamily="34" charset="0"/>
        </a:defRPr>
      </a:lvl4pPr>
      <a:lvl5pPr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404040"/>
          </a:solidFill>
          <a:latin typeface="Calibri Light" panose="020F0302020204030204" pitchFamily="34" charset="0"/>
          <a:cs typeface="Tahoma" panose="020B0604030504040204" pitchFamily="34" charset="0"/>
        </a:defRPr>
      </a:lvl5pPr>
      <a:lvl6pPr marL="2514349" indent="-228577"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404040"/>
          </a:solidFill>
          <a:latin typeface="Calibri Light" panose="020F0302020204030204" pitchFamily="34" charset="0"/>
          <a:cs typeface="Tahoma" panose="020B0604030504040204" pitchFamily="34" charset="0"/>
        </a:defRPr>
      </a:lvl6pPr>
      <a:lvl7pPr marL="2971503" indent="-228577"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404040"/>
          </a:solidFill>
          <a:latin typeface="Calibri Light" panose="020F0302020204030204" pitchFamily="34" charset="0"/>
          <a:cs typeface="Tahoma" panose="020B0604030504040204" pitchFamily="34" charset="0"/>
        </a:defRPr>
      </a:lvl7pPr>
      <a:lvl8pPr marL="3428657" indent="-228577"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404040"/>
          </a:solidFill>
          <a:latin typeface="Calibri Light" panose="020F0302020204030204" pitchFamily="34" charset="0"/>
          <a:cs typeface="Tahoma" panose="020B0604030504040204" pitchFamily="34" charset="0"/>
        </a:defRPr>
      </a:lvl8pPr>
      <a:lvl9pPr marL="3885811" indent="-228577" algn="l" defTabSz="449218" rtl="0" eaLnBrk="0" fontAlgn="base" hangingPunct="0">
        <a:lnSpc>
          <a:spcPct val="85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800">
          <a:solidFill>
            <a:srgbClr val="404040"/>
          </a:solidFill>
          <a:latin typeface="Calibri Light" panose="020F0302020204030204" pitchFamily="34" charset="0"/>
          <a:cs typeface="Tahoma" panose="020B0604030504040204" pitchFamily="34" charset="0"/>
        </a:defRPr>
      </a:lvl9pPr>
    </p:titleStyle>
    <p:bodyStyle>
      <a:lvl1pPr marL="342866" indent="-342866" algn="l" defTabSz="449218" rtl="0" eaLnBrk="0" fontAlgn="base" hangingPunct="0">
        <a:lnSpc>
          <a:spcPct val="90000"/>
        </a:lnSpc>
        <a:spcBef>
          <a:spcPts val="1213"/>
        </a:spcBef>
        <a:spcAft>
          <a:spcPts val="2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876" indent="-285721" algn="l" defTabSz="449218" rtl="0" eaLnBrk="0" fontAlgn="base" hangingPunct="0">
        <a:lnSpc>
          <a:spcPct val="90000"/>
        </a:lnSpc>
        <a:spcBef>
          <a:spcPts val="213"/>
        </a:spcBef>
        <a:spcAft>
          <a:spcPts val="41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1142886" indent="-228577" algn="l" defTabSz="449218" rtl="0" eaLnBrk="0" fontAlgn="base" hangingPunct="0">
        <a:lnSpc>
          <a:spcPct val="90000"/>
        </a:lnSpc>
        <a:spcBef>
          <a:spcPts val="213"/>
        </a:spcBef>
        <a:spcAft>
          <a:spcPts val="413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040" indent="-228577" algn="l" defTabSz="449218" rtl="0" eaLnBrk="0" fontAlgn="base" hangingPunct="0">
        <a:lnSpc>
          <a:spcPct val="90000"/>
        </a:lnSpc>
        <a:spcBef>
          <a:spcPts val="213"/>
        </a:spcBef>
        <a:spcAft>
          <a:spcPts val="413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194" indent="-228577" algn="l" defTabSz="449218" rtl="0" eaLnBrk="0" fontAlgn="base" hangingPunct="0">
        <a:lnSpc>
          <a:spcPct val="90000"/>
        </a:lnSpc>
        <a:spcBef>
          <a:spcPts val="213"/>
        </a:spcBef>
        <a:spcAft>
          <a:spcPts val="413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static.ohga.it/wp-content/uploads/sites/24/2018/09/istock-4946391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22"/>
          <a:stretch/>
        </p:blipFill>
        <p:spPr bwMode="auto">
          <a:xfrm flipH="1">
            <a:off x="4335591" y="0"/>
            <a:ext cx="78564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68000">
                <a:srgbClr val="FFFFFF">
                  <a:alpha val="85000"/>
                </a:srgbClr>
              </a:gs>
              <a:gs pos="42000">
                <a:schemeClr val="bg1"/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prstClr val="white"/>
                </a:solidFill>
              </a:rPr>
              <a:t>РАБОТА МЕДИЦИНСКИХ ОРГАНИЗАЦИЙ В РАМКАХ ИСПОЛНЕНИЯ ПЛАНОВ ПРОВЕДЕНИЯ РЕГИОНАЛЬНЫХ ТЕМАТИЧЕСКИХ МЕРОПРИЯТИЙ ПО ПРОФИЛАКТИКЕ ЗАБОЛЕВАНИЙ И ПОДДЕРЖКЕ ЗДОРОВОГО ОБРАЗА ЖИЗНИ НА ТЕРРИТОРИИ КУЗБАССА В 2025 ГОДУ </a:t>
            </a:r>
          </a:p>
        </p:txBody>
      </p:sp>
      <p:sp>
        <p:nvSpPr>
          <p:cNvPr id="3075" name="TextBox 4">
            <a:extLst>
              <a:ext uri="{FF2B5EF4-FFF2-40B4-BE49-F238E27FC236}">
                <a16:creationId xmlns:a16="http://schemas.microsoft.com/office/drawing/2014/main" xmlns="" id="{4C34B96C-4214-4ADF-8489-829190C88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606" y="2343009"/>
            <a:ext cx="3486008" cy="82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395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395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395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395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4762">
              <a:solidFill>
                <a:srgbClr val="3B4555"/>
              </a:solidFill>
              <a:latin typeface="Futura PT Medium" pitchFamily="34" charset="-52"/>
            </a:endParaRPr>
          </a:p>
        </p:txBody>
      </p:sp>
      <p:sp>
        <p:nvSpPr>
          <p:cNvPr id="3076" name="Прямоугольник 1">
            <a:extLst>
              <a:ext uri="{FF2B5EF4-FFF2-40B4-BE49-F238E27FC236}">
                <a16:creationId xmlns:a16="http://schemas.microsoft.com/office/drawing/2014/main" xmlns="" id="{1AC37E19-050E-4CFD-8769-606A7BB14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606" y="2400962"/>
            <a:ext cx="3400338" cy="82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39528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395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395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395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3952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4762">
              <a:solidFill>
                <a:srgbClr val="3B4555"/>
              </a:solidFill>
              <a:latin typeface="Futura PT Medium" pitchFamily="34" charset="-52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061452" y="1622551"/>
            <a:ext cx="1084769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2400" b="1" dirty="0">
              <a:solidFill>
                <a:srgbClr val="014B92"/>
              </a:solidFill>
            </a:endParaRPr>
          </a:p>
          <a:p>
            <a:r>
              <a:rPr lang="ru-RU" altLang="ru-RU" sz="4400" b="1" dirty="0">
                <a:solidFill>
                  <a:schemeClr val="accent5">
                    <a:lumMod val="50000"/>
                  </a:schemeClr>
                </a:solidFill>
              </a:rPr>
              <a:t>Неделя профилактики употребления наркотических средств</a:t>
            </a:r>
          </a:p>
          <a:p>
            <a:endParaRPr lang="ru-RU" alt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altLang="ru-RU" sz="2400" b="1" dirty="0">
                <a:solidFill>
                  <a:schemeClr val="accent5">
                    <a:lumMod val="50000"/>
                  </a:schemeClr>
                </a:solidFill>
              </a:rPr>
              <a:t>23-29 июня 2025 года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579ABCC-FC49-9821-644A-1794561E74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66" y="152943"/>
            <a:ext cx="2631556" cy="739586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FB6AF4D-2053-08C2-C229-601651CDE08E}"/>
              </a:ext>
            </a:extLst>
          </p:cNvPr>
          <p:cNvCxnSpPr>
            <a:cxnSpLocks/>
          </p:cNvCxnSpPr>
          <p:nvPr/>
        </p:nvCxnSpPr>
        <p:spPr>
          <a:xfrm>
            <a:off x="0" y="4778591"/>
            <a:ext cx="8595545" cy="0"/>
          </a:xfrm>
          <a:prstGeom prst="line">
            <a:avLst/>
          </a:prstGeom>
          <a:ln w="57150">
            <a:solidFill>
              <a:srgbClr val="76C5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2C3E6E0-4688-4861-9D80-6073E466595F}"/>
              </a:ext>
            </a:extLst>
          </p:cNvPr>
          <p:cNvSpPr txBox="1">
            <a:spLocks/>
          </p:cNvSpPr>
          <p:nvPr/>
        </p:nvSpPr>
        <p:spPr>
          <a:xfrm>
            <a:off x="407454" y="5466560"/>
            <a:ext cx="6243961" cy="10940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500" b="1" dirty="0" err="1">
                <a:solidFill>
                  <a:srgbClr val="2B71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Светоносов</a:t>
            </a:r>
            <a:r>
              <a:rPr lang="ru-RU" sz="2500" b="1" dirty="0">
                <a:solidFill>
                  <a:srgbClr val="2B71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Константин Владимирович</a:t>
            </a:r>
            <a:r>
              <a:rPr lang="ru-RU" sz="1600" b="1" dirty="0">
                <a:solidFill>
                  <a:srgbClr val="2B71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rgbClr val="2B71B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b="1" dirty="0">
              <a:solidFill>
                <a:srgbClr val="2B71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заведующий отделом стратегического планирования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ГБУЗ «Кузбасский центр общественного здоровья и медицинской профилактики»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1480" y="-163241"/>
            <a:ext cx="2469094" cy="19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940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21724" y="1389020"/>
            <a:ext cx="93684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7 декабря 1987 года Генеральная Ассамблея Организации Объединенных Наций приняла резолюцию 42/112, в которой постановила отмечать 26 июня как </a:t>
            </a:r>
            <a:r>
              <a:rPr lang="ru-RU" b="1" dirty="0"/>
              <a:t>Международный день борьбы со злоупотреблением наркотическими средствами и их незаконным оборотом</a:t>
            </a:r>
            <a:r>
              <a:rPr lang="ru-RU" dirty="0"/>
              <a:t> в знак выражения своей решимости усиливать деятельность и сотрудничество для достижения цели создания международного общества, свободного от наркомании.</a:t>
            </a:r>
          </a:p>
        </p:txBody>
      </p:sp>
    </p:spTree>
    <p:extLst>
      <p:ext uri="{BB962C8B-B14F-4D97-AF65-F5344CB8AC3E}">
        <p14:creationId xmlns:p14="http://schemas.microsoft.com/office/powerpoint/2010/main" xmlns="" val="78112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Проблема современного общества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00" y="1825625"/>
            <a:ext cx="9368481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Распространение употребления наркотиков и наркозависимости одна из самых  серьезных проблем современного общества.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Наркотики – это вещества, способные оказывать воздействие на нервную систему  и вызывать изменение сознания человека.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Среди наркоманов большинство – молодые люди, в основном не старше 35 лет. Приобщение к наркотикам у большинства происходит «за компанию», из-за желания казаться старше, для «борьбы с проблемами» или для получения острых ощущений.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1175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Развитие зависимости 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29513" y="2055813"/>
            <a:ext cx="56758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Наркомания (</a:t>
            </a:r>
            <a:r>
              <a:rPr lang="ru-RU" sz="2000" i="1" dirty="0"/>
              <a:t>от др.-греч. </a:t>
            </a:r>
            <a:r>
              <a:rPr lang="ru-RU" sz="2000" i="1" dirty="0" err="1"/>
              <a:t>νάρκη</a:t>
            </a:r>
            <a:r>
              <a:rPr lang="ru-RU" sz="2000" i="1" dirty="0"/>
              <a:t> — «оцепенение», «сон» и μα</a:t>
            </a:r>
            <a:r>
              <a:rPr lang="ru-RU" sz="2000" i="1" dirty="0" err="1"/>
              <a:t>νί</a:t>
            </a:r>
            <a:r>
              <a:rPr lang="ru-RU" sz="2000" i="1" dirty="0"/>
              <a:t>α — «безумие», «страсть», «влечение»</a:t>
            </a:r>
            <a:r>
              <a:rPr lang="ru-RU" sz="2400" dirty="0"/>
              <a:t>) – это непреодолимое влечение к психоактивному веществу. </a:t>
            </a:r>
          </a:p>
          <a:p>
            <a:pPr marL="0" indent="0">
              <a:buNone/>
            </a:pPr>
            <a:r>
              <a:rPr lang="ru-RU" sz="2400" dirty="0"/>
              <a:t>Основной  признак развития наркомании: привыкание к  наркотику, необходимость увеличивать дозу и частоту приема, появление физической зависимости от наркотика –абстинентного синдрома, или «ломки», в отсутствие очередной дозы.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416" y="1984928"/>
            <a:ext cx="4413887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4988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9"/>
          <p:cNvSpPr txBox="1">
            <a:spLocks noChangeArrowheads="1"/>
          </p:cNvSpPr>
          <p:nvPr/>
        </p:nvSpPr>
        <p:spPr bwMode="auto">
          <a:xfrm>
            <a:off x="516384" y="296761"/>
            <a:ext cx="1018196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ЧИСЛО ПАЦИЕНТОВ С СИНДРОМОМ ЗАВИСИМОСТИ ОТ НАРКОТИЧЕСКИХ СРЕДСТВ </a:t>
            </a:r>
            <a:endParaRPr lang="ru-RU" altLang="ru-RU" sz="1800" b="1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ЗАРЕГИСТРИРОВАННЫХ В НАРКОЛОГИЧЕСКИХ ОРГАНИЗАЦИЯХ (на 100 тыс. населения)</a:t>
            </a:r>
            <a:endParaRPr lang="ru-RU" altLang="ru-RU" sz="18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>
          <a:xfrm>
            <a:off x="516384" y="1213665"/>
            <a:ext cx="9452243" cy="0"/>
          </a:xfrm>
          <a:prstGeom prst="line">
            <a:avLst/>
          </a:prstGeom>
          <a:ln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280906" y="6323299"/>
            <a:ext cx="2743115" cy="364517"/>
          </a:xfrm>
        </p:spPr>
        <p:txBody>
          <a:bodyPr/>
          <a:lstStyle/>
          <a:p>
            <a:fld id="{C4F54E75-0C23-4A74-8DDE-6644925E1673}" type="slidenum">
              <a:rPr lang="ru-RU" altLang="ru-RU" sz="1164" b="1">
                <a:solidFill>
                  <a:srgbClr val="002060"/>
                </a:solidFill>
              </a:rPr>
              <a:pPr/>
              <a:t>5</a:t>
            </a:fld>
            <a:endParaRPr lang="ru-RU" altLang="ru-RU" sz="1164" b="1">
              <a:solidFill>
                <a:srgbClr val="002060"/>
              </a:solidFill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6096001" y="1281444"/>
          <a:ext cx="4571300" cy="2484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/>
        </p:nvGraphicFramePr>
        <p:xfrm>
          <a:off x="795356" y="1316368"/>
          <a:ext cx="4571300" cy="2349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79702959"/>
              </p:ext>
            </p:extLst>
          </p:nvPr>
        </p:nvGraphicFramePr>
        <p:xfrm>
          <a:off x="1790038" y="3945036"/>
          <a:ext cx="7152175" cy="2742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8" name="Прямая соединительная линия 17"/>
          <p:cNvCxnSpPr>
            <a:cxnSpLocks/>
          </p:cNvCxnSpPr>
          <p:nvPr/>
        </p:nvCxnSpPr>
        <p:spPr>
          <a:xfrm flipV="1">
            <a:off x="5763400" y="1302373"/>
            <a:ext cx="0" cy="234836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cxnSpLocks/>
          </p:cNvCxnSpPr>
          <p:nvPr/>
        </p:nvCxnSpPr>
        <p:spPr>
          <a:xfrm>
            <a:off x="723996" y="3766641"/>
            <a:ext cx="9452243" cy="0"/>
          </a:xfrm>
          <a:prstGeom prst="line">
            <a:avLst/>
          </a:prstGeom>
          <a:ln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8351" y="0"/>
            <a:ext cx="1493649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68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Изменения психики при наркомании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29513" y="2055813"/>
            <a:ext cx="567587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600" dirty="0"/>
              <a:t>Все </a:t>
            </a:r>
            <a:r>
              <a:rPr lang="ru-RU" sz="2600" dirty="0" err="1"/>
              <a:t>психоактивные</a:t>
            </a:r>
            <a:r>
              <a:rPr lang="ru-RU" sz="2600" dirty="0"/>
              <a:t> вещества – яды, из-за  гибели клеток мозга у наркомана нарушается мышление, снижается интеллект  и память.</a:t>
            </a:r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r>
              <a:rPr lang="ru-RU" sz="2600" dirty="0"/>
              <a:t>Употребление наркотиков вызывает изменения психики, аналогичные появляющимся при шизофрении: замкнутость, обеднение эмоциональных реакций, расстройства восприятия, двигательные нарушения.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762" y="2448414"/>
            <a:ext cx="4457116" cy="298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0211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29235" y="463979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Воздействие на организм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29513" y="2055813"/>
            <a:ext cx="8517925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Поскольку все яды в организме обезвреживаются печенью, прием наркотиков вызывает гибель ее клеток и развитие цирроза. </a:t>
            </a:r>
          </a:p>
          <a:p>
            <a:pPr marL="0" indent="0">
              <a:buNone/>
            </a:pPr>
            <a:r>
              <a:rPr lang="ru-RU" dirty="0"/>
              <a:t>Из-за постоянной стимуляции систем организма у наркоманов быстро истощается сердечная мышца, и значительно снижается иммунитет. </a:t>
            </a:r>
          </a:p>
          <a:p>
            <a:pPr marL="0" indent="0">
              <a:buNone/>
            </a:pPr>
            <a:r>
              <a:rPr lang="ru-RU" dirty="0"/>
              <a:t>Кроме того, из-за пользования общими шприцами и отсутствия половой гигиены наркоманы нередко заражают друг друга гепатитом В и С, сифилисом и ВИЧ-инфекцией.</a:t>
            </a:r>
          </a:p>
          <a:p>
            <a:pPr marL="0" indent="0">
              <a:buNone/>
            </a:pPr>
            <a:r>
              <a:rPr lang="ru-RU" dirty="0"/>
              <a:t>Часто встречаются у потребителей наркотиков туберкулез и сепсис.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5896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Социальные последствия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29513" y="2055813"/>
            <a:ext cx="5675871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Наркоман лишается большинства своих социальных контактов. Из-за нарушения эмоционально-личностной сферы он становится неинтересен бывшим друзьям, а основной предмет его собственных интересов - поиск и употребление очередной дозы.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Поиск денег для покупки наркотиков перемещает людей в криминальные слои общества, а затем толкает на преступления, в том числе и тяжкие.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Гибель от употребления наркотиков наступает очень быстро, что приводит к увеличению смертности среди молодых активных людей.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840" y="2099957"/>
            <a:ext cx="4397694" cy="294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0495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0659" y="365125"/>
            <a:ext cx="11500021" cy="164490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ОСТРЫЕ ОТРАВЛЕНИЯ НАРКОТИЧЕСКИМИ СРЕДСТВАМИ,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В Т.Ч. С ЛЕТАЛЬНЫМ ИСХОДОМ В КЕМЕРОВСКОЙ ОБЛАСТИ (на 100 тыс. населения)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808" y="1773315"/>
            <a:ext cx="6268175" cy="494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2426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45292" y="653449"/>
            <a:ext cx="9903940" cy="132556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ДИНАМИКА ПОВОЗРАСТНЫХ ПОКАЗАТЕЛЕЙ СМЕРТНОСТИ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ОТ ОТРАВЛЕНИЙ НАРКОТИКАМИ в Кемеровской области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(ДАННЫЕ БЮРО СМЭ, АБСОЛЮТНЫЕ ЧИСЛА)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6043"/>
          <a:stretch/>
        </p:blipFill>
        <p:spPr>
          <a:xfrm>
            <a:off x="841759" y="1979012"/>
            <a:ext cx="9315495" cy="434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0288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74540" y="545327"/>
            <a:ext cx="10772775" cy="13573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              </a:t>
            </a: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Профилактика наркомании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0264" y="2024063"/>
            <a:ext cx="9079856" cy="3538537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2400" dirty="0"/>
              <a:t>Самым эффективным способом борьбы с наркоманией является профилактика. На государственном уровне профилактика наркотической зависимости реализуется как двухкомпонентная система, включающая: </a:t>
            </a: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2400" dirty="0"/>
          </a:p>
          <a:p>
            <a:pPr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400" dirty="0"/>
              <a:t>меры  по ограничению распространения наркотиков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2400" dirty="0"/>
          </a:p>
          <a:p>
            <a:pPr algn="just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400" dirty="0"/>
              <a:t>антинаркотическую пропаганду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defRPr/>
            </a:pPr>
            <a:endParaRPr lang="ru-RU" sz="24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sz="2400" dirty="0"/>
          </a:p>
        </p:txBody>
      </p:sp>
      <p:pic>
        <p:nvPicPr>
          <p:cNvPr id="25604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25763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6350" y="0"/>
            <a:ext cx="1493649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1791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Признаки употребления наркотиков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2055813"/>
            <a:ext cx="77106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Бледная кожа, повреждения долго не заживают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Скрывает новые интересы и новых знакомых от близких людей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Старается уединиться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Становится раздражительным и неконтактным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Непривычный блеск глаз, зрачки расширены постоянно независимо от освещения, или размером с маленькую точку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Из дома пропадают вещи и деньги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Следы уколов на руках, ногах, подмышками, вены плотные и синие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697395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57930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Предметы, часто встречающиеся у людей, употребляющих наркотики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03871" y="2154665"/>
            <a:ext cx="816369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Шприц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Игла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Сложенная фольга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/>
              <a:t>Закопченая</a:t>
            </a:r>
            <a:r>
              <a:rPr lang="ru-RU" sz="2400" dirty="0"/>
              <a:t> ложка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Целлофановый или газетный сверток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Пластиковая бутылка 0,3-0,5 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Резиновый жгут или катетер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Предметы, напоминающие курительные трубки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Пустые упаковки из под противоаллергических препаратов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1514825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04" y="1346786"/>
            <a:ext cx="10175106" cy="50906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1301" y="629406"/>
            <a:ext cx="9150889" cy="8474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4393" y="6437387"/>
            <a:ext cx="2667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Drug Abuse Screening Test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53939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56" y="1976990"/>
            <a:ext cx="10181202" cy="39749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695" y="976567"/>
            <a:ext cx="9144793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0369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33700" cy="7376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21" y="1598140"/>
            <a:ext cx="10053045" cy="5349383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488180" y="849616"/>
            <a:ext cx="9094788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2248" tIns="51124" rIns="102248" bIns="51124" numCol="1" anchor="ctr" anchorCtr="0" compatLnSpc="1">
            <a:prstTxWarp prst="textNoShape">
              <a:avLst/>
            </a:prstTxWarp>
          </a:bodyPr>
          <a:lstStyle>
            <a:lvl1pPr algn="ctr" defTabSz="1022350" rtl="0" eaLnBrk="0" fontAlgn="base" hangingPunct="0">
              <a:spcBef>
                <a:spcPct val="0"/>
              </a:spcBef>
              <a:spcAft>
                <a:spcPct val="0"/>
              </a:spcAft>
              <a:defRPr sz="4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1022350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2pPr>
            <a:lvl3pPr algn="ctr" defTabSz="1022350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3pPr>
            <a:lvl4pPr algn="ctr" defTabSz="1022350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4pPr>
            <a:lvl5pPr algn="ctr" defTabSz="1022350" rtl="0" eaLnBrk="0" fontAlgn="base" hangingPunct="0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1022350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1022350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1022350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1022350" rtl="0" fontAlgn="base">
              <a:spcBef>
                <a:spcPct val="0"/>
              </a:spcBef>
              <a:spcAft>
                <a:spcPct val="0"/>
              </a:spcAft>
              <a:defRPr sz="49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altLang="ru-RU" sz="1600" b="1" dirty="0">
                <a:solidFill>
                  <a:srgbClr val="25406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solidFill>
                  <a:srgbClr val="25406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ЖАЛОБ, ФИЗИКАЛЬНОГО ОБСЛЕДОВАНИЯ ПАЦИЕНТА, </a:t>
            </a:r>
            <a:br>
              <a:rPr lang="ru-RU" altLang="ru-RU" sz="2000" b="1" dirty="0"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ИМЕЮЩИХСЯ СОПУТСТВУЮЩИХ ЗАБОЛЕВАНИЙ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000" dirty="0">
              <a:solidFill>
                <a:srgbClr val="254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3981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1"/>
          <p:cNvSpPr txBox="1">
            <a:spLocks noChangeArrowheads="1"/>
          </p:cNvSpPr>
          <p:nvPr/>
        </p:nvSpPr>
        <p:spPr bwMode="auto">
          <a:xfrm>
            <a:off x="2332496" y="773634"/>
            <a:ext cx="10057090" cy="644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213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defTabSz="449218" eaLnBrk="0" fontAlgn="base" hangingPunct="0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ClrTx/>
            </a:pPr>
            <a:r>
              <a:rPr lang="ru-RU" altLang="ru-RU" sz="4300" b="1" dirty="0">
                <a:solidFill>
                  <a:srgbClr val="066E9F"/>
                </a:solidFill>
                <a:latin typeface="Calibri Light" panose="020F0302020204030204" pitchFamily="34" charset="0"/>
              </a:rPr>
              <a:t>Где получить помощь?</a:t>
            </a:r>
          </a:p>
        </p:txBody>
      </p:sp>
      <p:sp>
        <p:nvSpPr>
          <p:cNvPr id="94211" name="Text Box 2"/>
          <p:cNvSpPr txBox="1">
            <a:spLocks noChangeArrowheads="1"/>
          </p:cNvSpPr>
          <p:nvPr/>
        </p:nvSpPr>
        <p:spPr bwMode="auto">
          <a:xfrm>
            <a:off x="382539" y="1524249"/>
            <a:ext cx="11303115" cy="421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/>
          <a:lstStyle>
            <a:lvl1pPr marL="90488" indent="-90488">
              <a:lnSpc>
                <a:spcPct val="90000"/>
              </a:lnSpc>
              <a:spcBef>
                <a:spcPts val="1213"/>
              </a:spcBef>
              <a:spcAft>
                <a:spcPts val="2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 sz="20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90000"/>
              </a:lnSpc>
              <a:spcBef>
                <a:spcPts val="213"/>
              </a:spcBef>
              <a:spcAft>
                <a:spcPts val="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38" algn="l"/>
                <a:tab pos="10782300" algn="l"/>
                <a:tab pos="11231563" algn="l"/>
              </a:tabLst>
              <a:defRPr sz="1400">
                <a:solidFill>
                  <a:srgbClr val="40404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defTabSz="449218" eaLnBrk="0" fontAlgn="base" hangingPunct="0">
              <a:buClr>
                <a:srgbClr val="99CB38"/>
              </a:buClr>
            </a:pPr>
            <a:endParaRPr lang="ru-RU" altLang="ru-RU" dirty="0"/>
          </a:p>
          <a:p>
            <a:pPr defTabSz="449218" eaLnBrk="0" fontAlgn="base" hangingPunct="0">
              <a:buClr>
                <a:srgbClr val="99CB38"/>
              </a:buClr>
              <a:buFont typeface="Calibri" panose="020F0502020204030204" pitchFamily="34" charset="0"/>
              <a:buChar char=" "/>
            </a:pPr>
            <a:r>
              <a:rPr lang="ru-RU" altLang="ru-RU" sz="3600" u="sng" dirty="0" err="1"/>
              <a:t>Наркодиспансеры</a:t>
            </a:r>
            <a:r>
              <a:rPr lang="ru-RU" altLang="ru-RU" sz="3600" dirty="0"/>
              <a:t>: Кемерово, Новокузнецк, Прокопьевск.</a:t>
            </a:r>
          </a:p>
          <a:p>
            <a:pPr defTabSz="449218" eaLnBrk="0" fontAlgn="base" hangingPunct="0">
              <a:buClr>
                <a:srgbClr val="99CB38"/>
              </a:buClr>
              <a:buFont typeface="Calibri" panose="020F0502020204030204" pitchFamily="34" charset="0"/>
              <a:buChar char=" "/>
            </a:pPr>
            <a:r>
              <a:rPr lang="ru-RU" altLang="ru-RU" sz="3600" u="sng" dirty="0"/>
              <a:t>Психоневрологические диспансеры</a:t>
            </a:r>
            <a:r>
              <a:rPr lang="ru-RU" altLang="ru-RU" sz="3600" dirty="0"/>
              <a:t>: Анжеро-Судженск, Белово, Киселевск, Юрга.</a:t>
            </a:r>
          </a:p>
          <a:p>
            <a:pPr defTabSz="449218" eaLnBrk="0" fontAlgn="base" hangingPunct="0">
              <a:buClr>
                <a:srgbClr val="99CB38"/>
              </a:buClr>
              <a:buFont typeface="Calibri" panose="020F0502020204030204" pitchFamily="34" charset="0"/>
              <a:buChar char=" "/>
            </a:pPr>
            <a:r>
              <a:rPr lang="ru-RU" altLang="ru-RU" sz="3600" u="sng" dirty="0"/>
              <a:t>Психиатрические больницы</a:t>
            </a:r>
            <a:r>
              <a:rPr lang="ru-RU" altLang="ru-RU" sz="3600" dirty="0"/>
              <a:t>: Калтан, Ленинск-Кузнецкий.</a:t>
            </a:r>
          </a:p>
          <a:p>
            <a:pPr defTabSz="449218" eaLnBrk="0" fontAlgn="base" hangingPunct="0">
              <a:buClr>
                <a:srgbClr val="99CB38"/>
              </a:buClr>
            </a:pPr>
            <a:endParaRPr lang="ru-RU" altLang="ru-RU" dirty="0"/>
          </a:p>
          <a:p>
            <a:pPr defTabSz="449218" eaLnBrk="0" fontAlgn="base" hangingPunct="0">
              <a:buClr>
                <a:srgbClr val="99CB38"/>
              </a:buClr>
            </a:pPr>
            <a:endParaRPr lang="ru-RU" altLang="ru-RU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0219"/>
            <a:ext cx="2633700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83432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Объект 2"/>
          <p:cNvSpPr>
            <a:spLocks noGrp="1"/>
          </p:cNvSpPr>
          <p:nvPr>
            <p:ph idx="1"/>
          </p:nvPr>
        </p:nvSpPr>
        <p:spPr>
          <a:xfrm>
            <a:off x="2207925" y="4292487"/>
            <a:ext cx="8653923" cy="1561897"/>
          </a:xfrm>
        </p:spPr>
        <p:txBody>
          <a:bodyPr/>
          <a:lstStyle/>
          <a:p>
            <a:pPr eaLnBrk="1" hangingPunct="1"/>
            <a:r>
              <a:rPr lang="ru-RU" altLang="ru-RU"/>
              <a:t>(3842) 57-07-07 (круглосуточно)</a:t>
            </a:r>
          </a:p>
          <a:p>
            <a:pPr eaLnBrk="1" hangingPunct="1"/>
            <a:r>
              <a:rPr lang="ru-RU" altLang="ru-RU"/>
              <a:t>(3843) 72-44-27 (08.00-18.00 в рабочие дни)</a:t>
            </a:r>
          </a:p>
          <a:p>
            <a:pPr eaLnBrk="1" hangingPunct="1"/>
            <a:r>
              <a:rPr lang="ru-RU" altLang="ru-RU"/>
              <a:t>(3846) 66-82-81 (08.00-20.00 в рабочие дни)</a:t>
            </a:r>
          </a:p>
          <a:p>
            <a:pPr eaLnBrk="1" hangingPunct="1"/>
            <a:endParaRPr lang="ru-RU" altLang="ru-RU"/>
          </a:p>
        </p:txBody>
      </p:sp>
      <p:pic>
        <p:nvPicPr>
          <p:cNvPr id="96259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4112" y="981394"/>
            <a:ext cx="5393623" cy="232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" y="446"/>
            <a:ext cx="2633319" cy="73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351" y="446"/>
            <a:ext cx="1493649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3574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C:\Users\user\Desktop\ИППП\ФОН ДЛЯ ИПП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DE37A25-2E93-F5E6-FA5F-6BB0080B2D52}"/>
              </a:ext>
            </a:extLst>
          </p:cNvPr>
          <p:cNvSpPr/>
          <p:nvPr/>
        </p:nvSpPr>
        <p:spPr>
          <a:xfrm>
            <a:off x="-9402" y="4403324"/>
            <a:ext cx="12201401" cy="245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92312A-04C4-4AF6-B707-F47D3CDFA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362" y="4856784"/>
            <a:ext cx="4898415" cy="176665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000" b="1" dirty="0">
                <a:solidFill>
                  <a:srgbClr val="014B92"/>
                </a:solidFill>
                <a:latin typeface="Times New Roman" pitchFamily="18" charset="0"/>
                <a:cs typeface="Times New Roman" pitchFamily="18" charset="0"/>
              </a:rPr>
              <a:t>Зарегистрируйтесь на сайте</a:t>
            </a:r>
            <a:r>
              <a:rPr lang="en-US" sz="2000" b="1" dirty="0">
                <a:solidFill>
                  <a:srgbClr val="014B92"/>
                </a:solidFill>
                <a:latin typeface="Times New Roman" pitchFamily="18" charset="0"/>
                <a:cs typeface="Times New Roman" pitchFamily="18" charset="0"/>
              </a:rPr>
              <a:t> TAKZDOROVO.RU </a:t>
            </a:r>
            <a:r>
              <a:rPr lang="ru-RU" sz="2000" b="1" dirty="0">
                <a:solidFill>
                  <a:srgbClr val="014B92"/>
                </a:solidFill>
                <a:latin typeface="Times New Roman" pitchFamily="18" charset="0"/>
                <a:cs typeface="Times New Roman" pitchFamily="18" charset="0"/>
              </a:rPr>
              <a:t> и получите доступ ко всем сервисам сайта</a:t>
            </a:r>
          </a:p>
        </p:txBody>
      </p:sp>
      <p:pic>
        <p:nvPicPr>
          <p:cNvPr id="14" name="Рисунок 13" descr="Изображение выглядит как шаблон, прямоугольный, искусство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xmlns="" id="{DF3E68C6-AC5A-E43A-CB43-DEC3C2BD85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0745" y="1491496"/>
            <a:ext cx="2835118" cy="2835118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логотип, Шрифт, Граф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12BEF0D-9015-9C38-7C7A-617020498B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14" t="31540" r="18103" b="31346"/>
          <a:stretch/>
        </p:blipFill>
        <p:spPr>
          <a:xfrm>
            <a:off x="3826931" y="57455"/>
            <a:ext cx="2541405" cy="10538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F43B9E8-6AC6-7B8D-E31F-F80A04D1C88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8397" y="198527"/>
            <a:ext cx="1949728" cy="54722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6E0D0A5-CC90-5970-3ACF-A5FC5CFDDCE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82"/>
          <a:stretch/>
        </p:blipFill>
        <p:spPr>
          <a:xfrm>
            <a:off x="7081900" y="-1"/>
            <a:ext cx="51101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69789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 Light"/>
        <a:ea typeface=""/>
        <a:cs typeface="Tahoma"/>
      </a:majorFont>
      <a:minorFont>
        <a:latin typeface="Calibri"/>
        <a:ea typeface=""/>
        <a:cs typeface="Taho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9177</TotalTime>
  <Words>719</Words>
  <Application>Microsoft Office PowerPoint</Application>
  <PresentationFormat>Произвольный</PresentationFormat>
  <Paragraphs>112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Тема Office</vt:lpstr>
      <vt:lpstr>3_Тема Office</vt:lpstr>
      <vt:lpstr>1_Тема Office</vt:lpstr>
      <vt:lpstr>Слайд 1</vt:lpstr>
      <vt:lpstr>Слайд 2</vt:lpstr>
      <vt:lpstr>Проблема современного общества</vt:lpstr>
      <vt:lpstr>Развитие зависимости </vt:lpstr>
      <vt:lpstr>Слайд 5</vt:lpstr>
      <vt:lpstr>Изменения психики при наркомании</vt:lpstr>
      <vt:lpstr>Воздействие на организм</vt:lpstr>
      <vt:lpstr>Социальные последствия</vt:lpstr>
      <vt:lpstr>ОСТРЫЕ ОТРАВЛЕНИЯ НАРКОТИЧЕСКИМИ СРЕДСТВАМИ,  В Т.Ч. С ЛЕТАЛЬНЫМ ИСХОДОМ В КЕМЕРОВСКОЙ ОБЛАСТИ (на 100 тыс. населения)</vt:lpstr>
      <vt:lpstr>ДИНАМИКА ПОВОЗРАСТНЫХ ПОКАЗАТЕЛЕЙ СМЕРТНОСТИ  ОТ ОТРАВЛЕНИЙ НАРКОТИКАМИ в Кемеровской области (ДАННЫЕ БЮРО СМЭ, АБСОЛЮТНЫЕ ЧИСЛА)</vt:lpstr>
      <vt:lpstr>               Профилактика наркомании</vt:lpstr>
      <vt:lpstr>Признаки употребления наркотиков</vt:lpstr>
      <vt:lpstr>Предметы, часто встречающиеся у людей, употребляющих наркотики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«Репродуктивное здоровье. Профилактика вредных зависимостей»</dc:title>
  <dc:creator>Eva</dc:creator>
  <cp:lastModifiedBy>User15</cp:lastModifiedBy>
  <cp:revision>167</cp:revision>
  <dcterms:created xsi:type="dcterms:W3CDTF">2023-04-25T02:20:22Z</dcterms:created>
  <dcterms:modified xsi:type="dcterms:W3CDTF">2025-06-23T03:19:14Z</dcterms:modified>
</cp:coreProperties>
</file>